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60" r:id="rId3"/>
    <p:sldId id="261" r:id="rId4"/>
    <p:sldId id="262" r:id="rId5"/>
    <p:sldId id="264" r:id="rId6"/>
    <p:sldId id="265" r:id="rId7"/>
    <p:sldId id="266" r:id="rId8"/>
    <p:sldId id="267" r:id="rId9"/>
    <p:sldId id="268" r:id="rId10"/>
    <p:sldId id="269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1" r:id="rId20"/>
  </p:sldIdLst>
  <p:sldSz cx="9144000" cy="5143500" type="screen16x9"/>
  <p:notesSz cx="6858000" cy="9144000"/>
  <p:embeddedFontLst>
    <p:embeddedFont>
      <p:font typeface="Tinos" panose="02020603050405020304" pitchFamily="18" charset="0"/>
      <p:regular r:id="rId22"/>
      <p:bold r:id="rId23"/>
      <p:italic r:id="rId24"/>
      <p:boldItalic r:id="rId25"/>
    </p:embeddedFont>
    <p:embeddedFont>
      <p:font typeface="Vidaloka" panose="02000504000000020004" pitchFamily="2" charset="0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3352550-3CF9-4562-BD99-3443C06AE52C}">
  <a:tblStyle styleId="{D3352550-3CF9-4562-BD99-3443C06AE52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2854B8E-D126-459E-9F12-395D8D7F8E5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 snapToObjects="1">
      <p:cViewPr varScale="1">
        <p:scale>
          <a:sx n="142" d="100"/>
          <a:sy n="142" d="100"/>
        </p:scale>
        <p:origin x="7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0e6a730182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0e6a730182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0e6a730182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0e6a730182_1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0e6a730182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0e6a730182_1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e6a730182_1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0e6a730182_1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e6a730182_1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0e6a730182_1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e4e128efb_3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0e4e128efb_3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0e6a730182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0e6a730182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e6a730182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0e6a730182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0e6a73018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0e6a730182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e6a730182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e6a730182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e4e128efb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e4e128efb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e6a730182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0e6a730182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e6a730182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e6a730182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e6a730182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0e6a730182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e6a730182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0e6a730182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0e6a730182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0e6a730182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2918075" y="917875"/>
            <a:ext cx="3307800" cy="3307800"/>
          </a:xfrm>
          <a:prstGeom prst="rect">
            <a:avLst/>
          </a:prstGeom>
          <a:solidFill>
            <a:schemeClr val="accent2"/>
          </a:solidFill>
          <a:ln w="1524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14313" dist="95250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217625" y="1206625"/>
            <a:ext cx="2708700" cy="273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2682794" y="682601"/>
            <a:ext cx="3778500" cy="3778500"/>
          </a:xfrm>
          <a:prstGeom prst="rect">
            <a:avLst/>
          </a:prstGeom>
          <a:solidFill>
            <a:schemeClr val="accent2"/>
          </a:solidFill>
          <a:ln w="1524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14313" dist="95250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2971400" y="1313275"/>
            <a:ext cx="3201300" cy="25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68300" algn="ctr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200"/>
              <a:buChar char="⬗"/>
              <a:defRPr i="1">
                <a:solidFill>
                  <a:srgbClr val="FFFFFF"/>
                </a:solidFill>
              </a:defRPr>
            </a:lvl1pPr>
            <a:lvl2pPr marL="914400" lvl="1" indent="-3683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◇"/>
              <a:defRPr i="1">
                <a:solidFill>
                  <a:srgbClr val="FFFFFF"/>
                </a:solidFill>
              </a:defRPr>
            </a:lvl2pPr>
            <a:lvl3pPr marL="1371600" lvl="2" indent="-3683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◇"/>
              <a:defRPr i="1">
                <a:solidFill>
                  <a:srgbClr val="FFFFFF"/>
                </a:solidFill>
              </a:defRPr>
            </a:lvl3pPr>
            <a:lvl4pPr marL="1828800" lvl="3" indent="-3683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◇"/>
              <a:defRPr i="1">
                <a:solidFill>
                  <a:srgbClr val="FFFFFF"/>
                </a:solidFill>
              </a:defRPr>
            </a:lvl4pPr>
            <a:lvl5pPr marL="2286000" lvl="4" indent="-3683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◇"/>
              <a:defRPr i="1">
                <a:solidFill>
                  <a:srgbClr val="FFFFFF"/>
                </a:solidFill>
              </a:defRPr>
            </a:lvl5pPr>
            <a:lvl6pPr marL="2743200" lvl="5" indent="-3683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◇"/>
              <a:defRPr i="1">
                <a:solidFill>
                  <a:srgbClr val="FFFFFF"/>
                </a:solidFill>
              </a:defRPr>
            </a:lvl6pPr>
            <a:lvl7pPr marL="3200400" lvl="6" indent="-3683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◇"/>
              <a:defRPr i="1">
                <a:solidFill>
                  <a:srgbClr val="FFFFFF"/>
                </a:solidFill>
              </a:defRPr>
            </a:lvl7pPr>
            <a:lvl8pPr marL="3657600" lvl="7" indent="-3683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◇"/>
              <a:defRPr i="1">
                <a:solidFill>
                  <a:srgbClr val="FFFFFF"/>
                </a:solidFill>
              </a:defRPr>
            </a:lvl8pPr>
            <a:lvl9pPr marL="4114800" lvl="8" indent="-3683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◇"/>
              <a:defRPr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3593400" y="7051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rPr>
              <a:t>“</a:t>
            </a:r>
            <a:endParaRPr sz="6000">
              <a:solidFill>
                <a:srgbClr val="FFFFFF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4414050" y="4046550"/>
            <a:ext cx="315900" cy="98400"/>
            <a:chOff x="4414050" y="1436450"/>
            <a:chExt cx="315900" cy="98400"/>
          </a:xfrm>
        </p:grpSpPr>
        <p:cxnSp>
          <p:nvCxnSpPr>
            <p:cNvPr id="26" name="Google Shape;26;p4"/>
            <p:cNvCxnSpPr/>
            <p:nvPr/>
          </p:nvCxnSpPr>
          <p:spPr>
            <a:xfrm>
              <a:off x="4414050" y="1485650"/>
              <a:ext cx="3159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27" name="Google Shape;27;p4"/>
            <p:cNvSpPr/>
            <p:nvPr/>
          </p:nvSpPr>
          <p:spPr>
            <a:xfrm>
              <a:off x="4522800" y="1436450"/>
              <a:ext cx="98400" cy="98400"/>
            </a:xfrm>
            <a:prstGeom prst="diamond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/>
          <p:nvPr/>
        </p:nvSpPr>
        <p:spPr>
          <a:xfrm>
            <a:off x="554700" y="544650"/>
            <a:ext cx="8034600" cy="4054200"/>
          </a:xfrm>
          <a:prstGeom prst="rect">
            <a:avLst/>
          </a:prstGeom>
          <a:solidFill>
            <a:srgbClr val="EFEFEF"/>
          </a:solidFill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7"/>
          <p:cNvGrpSpPr/>
          <p:nvPr/>
        </p:nvGrpSpPr>
        <p:grpSpPr>
          <a:xfrm>
            <a:off x="4414050" y="1316883"/>
            <a:ext cx="315900" cy="98400"/>
            <a:chOff x="4414050" y="1436450"/>
            <a:chExt cx="315900" cy="98400"/>
          </a:xfrm>
        </p:grpSpPr>
        <p:cxnSp>
          <p:nvCxnSpPr>
            <p:cNvPr id="47" name="Google Shape;47;p7"/>
            <p:cNvCxnSpPr/>
            <p:nvPr/>
          </p:nvCxnSpPr>
          <p:spPr>
            <a:xfrm>
              <a:off x="4414050" y="1485650"/>
              <a:ext cx="315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48" name="Google Shape;48;p7"/>
            <p:cNvSpPr/>
            <p:nvPr/>
          </p:nvSpPr>
          <p:spPr>
            <a:xfrm>
              <a:off x="4522800" y="1436450"/>
              <a:ext cx="98400" cy="98400"/>
            </a:xfrm>
            <a:prstGeom prst="diamond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902900" y="742300"/>
            <a:ext cx="7338300" cy="6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902825" y="1600600"/>
            <a:ext cx="3561900" cy="28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⬗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2"/>
          </p:nvPr>
        </p:nvSpPr>
        <p:spPr>
          <a:xfrm>
            <a:off x="4679246" y="1600600"/>
            <a:ext cx="3561900" cy="28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⬗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ntainer" type="blank">
  <p:cSld name="BLANK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/>
          <p:nvPr/>
        </p:nvSpPr>
        <p:spPr>
          <a:xfrm>
            <a:off x="554700" y="544650"/>
            <a:ext cx="8034600" cy="4054200"/>
          </a:xfrm>
          <a:prstGeom prst="rect">
            <a:avLst/>
          </a:prstGeom>
          <a:solidFill>
            <a:srgbClr val="EFEFEF"/>
          </a:solidFill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frame">
  <p:cSld name="BLANK_1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10576"/>
            </a:avLst>
          </a:prstGeom>
          <a:solidFill>
            <a:srgbClr val="1A0808">
              <a:alpha val="42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7750" y="224000"/>
            <a:ext cx="8848500" cy="4712100"/>
          </a:xfrm>
          <a:prstGeom prst="frame">
            <a:avLst>
              <a:gd name="adj1" fmla="val 7899"/>
            </a:avLst>
          </a:prstGeom>
          <a:noFill/>
          <a:ln>
            <a:noFill/>
          </a:ln>
        </p:spPr>
      </p:pic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3"/>
          <p:cNvSpPr/>
          <p:nvPr/>
        </p:nvSpPr>
        <p:spPr>
          <a:xfrm>
            <a:off x="554700" y="544650"/>
            <a:ext cx="8034600" cy="4054200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00" cy="5143488"/>
          </a:xfrm>
          <a:custGeom>
            <a:avLst/>
            <a:gdLst/>
            <a:ahLst/>
            <a:cxnLst/>
            <a:rect l="l" t="t" r="r" b="b"/>
            <a:pathLst>
              <a:path w="285750" h="160734" extrusionOk="0">
                <a:moveTo>
                  <a:pt x="1116" y="0"/>
                </a:moveTo>
                <a:lnTo>
                  <a:pt x="0" y="1116"/>
                </a:lnTo>
                <a:lnTo>
                  <a:pt x="0" y="1563"/>
                </a:lnTo>
                <a:lnTo>
                  <a:pt x="1563" y="0"/>
                </a:lnTo>
                <a:close/>
                <a:moveTo>
                  <a:pt x="7367" y="0"/>
                </a:moveTo>
                <a:lnTo>
                  <a:pt x="0" y="7367"/>
                </a:lnTo>
                <a:lnTo>
                  <a:pt x="0" y="7813"/>
                </a:lnTo>
                <a:lnTo>
                  <a:pt x="7813" y="0"/>
                </a:lnTo>
                <a:close/>
                <a:moveTo>
                  <a:pt x="13618" y="0"/>
                </a:moveTo>
                <a:lnTo>
                  <a:pt x="0" y="13618"/>
                </a:lnTo>
                <a:lnTo>
                  <a:pt x="0" y="14064"/>
                </a:lnTo>
                <a:lnTo>
                  <a:pt x="14064" y="0"/>
                </a:lnTo>
                <a:close/>
                <a:moveTo>
                  <a:pt x="19869" y="0"/>
                </a:moveTo>
                <a:lnTo>
                  <a:pt x="0" y="19869"/>
                </a:lnTo>
                <a:lnTo>
                  <a:pt x="0" y="20315"/>
                </a:lnTo>
                <a:lnTo>
                  <a:pt x="20315" y="0"/>
                </a:lnTo>
                <a:close/>
                <a:moveTo>
                  <a:pt x="26119" y="0"/>
                </a:moveTo>
                <a:lnTo>
                  <a:pt x="0" y="26119"/>
                </a:lnTo>
                <a:lnTo>
                  <a:pt x="0" y="26566"/>
                </a:lnTo>
                <a:lnTo>
                  <a:pt x="26566" y="0"/>
                </a:lnTo>
                <a:close/>
                <a:moveTo>
                  <a:pt x="32370" y="0"/>
                </a:moveTo>
                <a:lnTo>
                  <a:pt x="0" y="32370"/>
                </a:lnTo>
                <a:lnTo>
                  <a:pt x="0" y="32817"/>
                </a:lnTo>
                <a:lnTo>
                  <a:pt x="32817" y="0"/>
                </a:lnTo>
                <a:close/>
                <a:moveTo>
                  <a:pt x="38621" y="0"/>
                </a:moveTo>
                <a:lnTo>
                  <a:pt x="0" y="38621"/>
                </a:lnTo>
                <a:lnTo>
                  <a:pt x="0" y="39067"/>
                </a:lnTo>
                <a:lnTo>
                  <a:pt x="39067" y="0"/>
                </a:lnTo>
                <a:close/>
                <a:moveTo>
                  <a:pt x="44872" y="0"/>
                </a:moveTo>
                <a:lnTo>
                  <a:pt x="0" y="44872"/>
                </a:lnTo>
                <a:lnTo>
                  <a:pt x="0" y="45318"/>
                </a:lnTo>
                <a:lnTo>
                  <a:pt x="45318" y="0"/>
                </a:lnTo>
                <a:close/>
                <a:moveTo>
                  <a:pt x="51122" y="0"/>
                </a:moveTo>
                <a:lnTo>
                  <a:pt x="0" y="51122"/>
                </a:lnTo>
                <a:lnTo>
                  <a:pt x="0" y="51569"/>
                </a:lnTo>
                <a:lnTo>
                  <a:pt x="51569" y="0"/>
                </a:lnTo>
                <a:close/>
                <a:moveTo>
                  <a:pt x="57373" y="0"/>
                </a:moveTo>
                <a:lnTo>
                  <a:pt x="0" y="57373"/>
                </a:lnTo>
                <a:lnTo>
                  <a:pt x="0" y="57820"/>
                </a:lnTo>
                <a:lnTo>
                  <a:pt x="57820" y="0"/>
                </a:lnTo>
                <a:close/>
                <a:moveTo>
                  <a:pt x="63624" y="0"/>
                </a:moveTo>
                <a:lnTo>
                  <a:pt x="0" y="63624"/>
                </a:lnTo>
                <a:lnTo>
                  <a:pt x="0" y="64070"/>
                </a:lnTo>
                <a:lnTo>
                  <a:pt x="64071" y="0"/>
                </a:lnTo>
                <a:close/>
                <a:moveTo>
                  <a:pt x="69875" y="0"/>
                </a:moveTo>
                <a:lnTo>
                  <a:pt x="0" y="69875"/>
                </a:lnTo>
                <a:lnTo>
                  <a:pt x="0" y="70321"/>
                </a:lnTo>
                <a:lnTo>
                  <a:pt x="70321" y="0"/>
                </a:lnTo>
                <a:close/>
                <a:moveTo>
                  <a:pt x="76126" y="0"/>
                </a:moveTo>
                <a:lnTo>
                  <a:pt x="0" y="76125"/>
                </a:lnTo>
                <a:lnTo>
                  <a:pt x="0" y="76572"/>
                </a:lnTo>
                <a:lnTo>
                  <a:pt x="76572" y="0"/>
                </a:lnTo>
                <a:close/>
                <a:moveTo>
                  <a:pt x="82376" y="0"/>
                </a:moveTo>
                <a:lnTo>
                  <a:pt x="0" y="82376"/>
                </a:lnTo>
                <a:lnTo>
                  <a:pt x="0" y="82823"/>
                </a:lnTo>
                <a:lnTo>
                  <a:pt x="82823" y="0"/>
                </a:lnTo>
                <a:close/>
                <a:moveTo>
                  <a:pt x="88627" y="0"/>
                </a:moveTo>
                <a:lnTo>
                  <a:pt x="0" y="88627"/>
                </a:lnTo>
                <a:lnTo>
                  <a:pt x="0" y="89073"/>
                </a:lnTo>
                <a:lnTo>
                  <a:pt x="89074" y="0"/>
                </a:lnTo>
                <a:close/>
                <a:moveTo>
                  <a:pt x="94878" y="0"/>
                </a:moveTo>
                <a:lnTo>
                  <a:pt x="0" y="94878"/>
                </a:lnTo>
                <a:lnTo>
                  <a:pt x="0" y="95324"/>
                </a:lnTo>
                <a:lnTo>
                  <a:pt x="95324" y="0"/>
                </a:lnTo>
                <a:close/>
                <a:moveTo>
                  <a:pt x="101129" y="0"/>
                </a:moveTo>
                <a:lnTo>
                  <a:pt x="0" y="101128"/>
                </a:lnTo>
                <a:lnTo>
                  <a:pt x="0" y="101575"/>
                </a:lnTo>
                <a:lnTo>
                  <a:pt x="101575" y="0"/>
                </a:lnTo>
                <a:close/>
                <a:moveTo>
                  <a:pt x="107379" y="0"/>
                </a:moveTo>
                <a:lnTo>
                  <a:pt x="0" y="107379"/>
                </a:lnTo>
                <a:lnTo>
                  <a:pt x="0" y="107826"/>
                </a:lnTo>
                <a:lnTo>
                  <a:pt x="107826" y="0"/>
                </a:lnTo>
                <a:close/>
                <a:moveTo>
                  <a:pt x="113630" y="0"/>
                </a:moveTo>
                <a:lnTo>
                  <a:pt x="0" y="113630"/>
                </a:lnTo>
                <a:lnTo>
                  <a:pt x="0" y="114076"/>
                </a:lnTo>
                <a:lnTo>
                  <a:pt x="114077" y="0"/>
                </a:lnTo>
                <a:close/>
                <a:moveTo>
                  <a:pt x="119881" y="0"/>
                </a:moveTo>
                <a:lnTo>
                  <a:pt x="0" y="119881"/>
                </a:lnTo>
                <a:lnTo>
                  <a:pt x="0" y="120327"/>
                </a:lnTo>
                <a:lnTo>
                  <a:pt x="120328" y="0"/>
                </a:lnTo>
                <a:close/>
                <a:moveTo>
                  <a:pt x="126132" y="0"/>
                </a:moveTo>
                <a:lnTo>
                  <a:pt x="0" y="126132"/>
                </a:lnTo>
                <a:lnTo>
                  <a:pt x="0" y="126578"/>
                </a:lnTo>
                <a:lnTo>
                  <a:pt x="126578" y="0"/>
                </a:lnTo>
                <a:close/>
                <a:moveTo>
                  <a:pt x="132383" y="0"/>
                </a:moveTo>
                <a:lnTo>
                  <a:pt x="0" y="132382"/>
                </a:lnTo>
                <a:lnTo>
                  <a:pt x="0" y="132829"/>
                </a:lnTo>
                <a:lnTo>
                  <a:pt x="132829" y="0"/>
                </a:lnTo>
                <a:close/>
                <a:moveTo>
                  <a:pt x="138633" y="0"/>
                </a:moveTo>
                <a:lnTo>
                  <a:pt x="0" y="138633"/>
                </a:lnTo>
                <a:lnTo>
                  <a:pt x="0" y="139080"/>
                </a:lnTo>
                <a:lnTo>
                  <a:pt x="139080" y="0"/>
                </a:lnTo>
                <a:close/>
                <a:moveTo>
                  <a:pt x="144884" y="0"/>
                </a:moveTo>
                <a:lnTo>
                  <a:pt x="0" y="144884"/>
                </a:lnTo>
                <a:lnTo>
                  <a:pt x="0" y="145330"/>
                </a:lnTo>
                <a:lnTo>
                  <a:pt x="145331" y="0"/>
                </a:lnTo>
                <a:close/>
                <a:moveTo>
                  <a:pt x="151135" y="0"/>
                </a:moveTo>
                <a:lnTo>
                  <a:pt x="0" y="151135"/>
                </a:lnTo>
                <a:lnTo>
                  <a:pt x="0" y="151581"/>
                </a:lnTo>
                <a:lnTo>
                  <a:pt x="151581" y="0"/>
                </a:lnTo>
                <a:close/>
                <a:moveTo>
                  <a:pt x="157386" y="0"/>
                </a:moveTo>
                <a:lnTo>
                  <a:pt x="0" y="157385"/>
                </a:lnTo>
                <a:lnTo>
                  <a:pt x="0" y="157832"/>
                </a:lnTo>
                <a:lnTo>
                  <a:pt x="157832" y="0"/>
                </a:lnTo>
                <a:close/>
                <a:moveTo>
                  <a:pt x="163637" y="0"/>
                </a:moveTo>
                <a:lnTo>
                  <a:pt x="2902" y="160734"/>
                </a:lnTo>
                <a:lnTo>
                  <a:pt x="3349" y="160734"/>
                </a:lnTo>
                <a:lnTo>
                  <a:pt x="164083" y="0"/>
                </a:lnTo>
                <a:close/>
                <a:moveTo>
                  <a:pt x="169887" y="0"/>
                </a:moveTo>
                <a:lnTo>
                  <a:pt x="9153" y="160734"/>
                </a:lnTo>
                <a:lnTo>
                  <a:pt x="9599" y="160734"/>
                </a:lnTo>
                <a:lnTo>
                  <a:pt x="170334" y="0"/>
                </a:lnTo>
                <a:close/>
                <a:moveTo>
                  <a:pt x="176138" y="0"/>
                </a:moveTo>
                <a:lnTo>
                  <a:pt x="15404" y="160734"/>
                </a:lnTo>
                <a:lnTo>
                  <a:pt x="15850" y="160734"/>
                </a:lnTo>
                <a:lnTo>
                  <a:pt x="176585" y="0"/>
                </a:lnTo>
                <a:close/>
                <a:moveTo>
                  <a:pt x="182389" y="0"/>
                </a:moveTo>
                <a:lnTo>
                  <a:pt x="21654" y="160734"/>
                </a:lnTo>
                <a:lnTo>
                  <a:pt x="22101" y="160734"/>
                </a:lnTo>
                <a:lnTo>
                  <a:pt x="182835" y="0"/>
                </a:lnTo>
                <a:close/>
                <a:moveTo>
                  <a:pt x="188640" y="0"/>
                </a:moveTo>
                <a:lnTo>
                  <a:pt x="27905" y="160734"/>
                </a:lnTo>
                <a:lnTo>
                  <a:pt x="28352" y="160734"/>
                </a:lnTo>
                <a:lnTo>
                  <a:pt x="189086" y="0"/>
                </a:lnTo>
                <a:close/>
                <a:moveTo>
                  <a:pt x="194890" y="0"/>
                </a:moveTo>
                <a:lnTo>
                  <a:pt x="34156" y="160734"/>
                </a:lnTo>
                <a:lnTo>
                  <a:pt x="34603" y="160734"/>
                </a:lnTo>
                <a:lnTo>
                  <a:pt x="195337" y="0"/>
                </a:lnTo>
                <a:close/>
                <a:moveTo>
                  <a:pt x="201141" y="0"/>
                </a:moveTo>
                <a:lnTo>
                  <a:pt x="40407" y="160734"/>
                </a:lnTo>
                <a:lnTo>
                  <a:pt x="40853" y="160734"/>
                </a:lnTo>
                <a:lnTo>
                  <a:pt x="201588" y="0"/>
                </a:lnTo>
                <a:close/>
                <a:moveTo>
                  <a:pt x="207392" y="0"/>
                </a:moveTo>
                <a:lnTo>
                  <a:pt x="46658" y="160734"/>
                </a:lnTo>
                <a:lnTo>
                  <a:pt x="47104" y="160734"/>
                </a:lnTo>
                <a:lnTo>
                  <a:pt x="207838" y="0"/>
                </a:lnTo>
                <a:close/>
                <a:moveTo>
                  <a:pt x="213643" y="0"/>
                </a:moveTo>
                <a:lnTo>
                  <a:pt x="52908" y="160734"/>
                </a:lnTo>
                <a:lnTo>
                  <a:pt x="53355" y="160734"/>
                </a:lnTo>
                <a:lnTo>
                  <a:pt x="214089" y="0"/>
                </a:lnTo>
                <a:close/>
                <a:moveTo>
                  <a:pt x="219894" y="0"/>
                </a:moveTo>
                <a:lnTo>
                  <a:pt x="59159" y="160734"/>
                </a:lnTo>
                <a:lnTo>
                  <a:pt x="59606" y="160734"/>
                </a:lnTo>
                <a:lnTo>
                  <a:pt x="220340" y="0"/>
                </a:lnTo>
                <a:close/>
                <a:moveTo>
                  <a:pt x="226144" y="0"/>
                </a:moveTo>
                <a:lnTo>
                  <a:pt x="65410" y="160734"/>
                </a:lnTo>
                <a:lnTo>
                  <a:pt x="65856" y="160734"/>
                </a:lnTo>
                <a:lnTo>
                  <a:pt x="226591" y="0"/>
                </a:lnTo>
                <a:close/>
                <a:moveTo>
                  <a:pt x="232395" y="0"/>
                </a:moveTo>
                <a:lnTo>
                  <a:pt x="71661" y="160734"/>
                </a:lnTo>
                <a:lnTo>
                  <a:pt x="72107" y="160734"/>
                </a:lnTo>
                <a:lnTo>
                  <a:pt x="232842" y="0"/>
                </a:lnTo>
                <a:close/>
                <a:moveTo>
                  <a:pt x="238646" y="0"/>
                </a:moveTo>
                <a:lnTo>
                  <a:pt x="77912" y="160734"/>
                </a:lnTo>
                <a:lnTo>
                  <a:pt x="78358" y="160734"/>
                </a:lnTo>
                <a:lnTo>
                  <a:pt x="239092" y="0"/>
                </a:lnTo>
                <a:close/>
                <a:moveTo>
                  <a:pt x="244897" y="0"/>
                </a:moveTo>
                <a:lnTo>
                  <a:pt x="84162" y="160734"/>
                </a:lnTo>
                <a:lnTo>
                  <a:pt x="84609" y="160734"/>
                </a:lnTo>
                <a:lnTo>
                  <a:pt x="245343" y="0"/>
                </a:lnTo>
                <a:close/>
                <a:moveTo>
                  <a:pt x="251147" y="0"/>
                </a:moveTo>
                <a:lnTo>
                  <a:pt x="90413" y="160734"/>
                </a:lnTo>
                <a:lnTo>
                  <a:pt x="90860" y="160734"/>
                </a:lnTo>
                <a:lnTo>
                  <a:pt x="251594" y="0"/>
                </a:lnTo>
                <a:close/>
                <a:moveTo>
                  <a:pt x="257398" y="0"/>
                </a:moveTo>
                <a:lnTo>
                  <a:pt x="96664" y="160734"/>
                </a:lnTo>
                <a:lnTo>
                  <a:pt x="97110" y="160734"/>
                </a:lnTo>
                <a:lnTo>
                  <a:pt x="257845" y="0"/>
                </a:lnTo>
                <a:close/>
                <a:moveTo>
                  <a:pt x="263649" y="0"/>
                </a:moveTo>
                <a:lnTo>
                  <a:pt x="102915" y="160734"/>
                </a:lnTo>
                <a:lnTo>
                  <a:pt x="103361" y="160734"/>
                </a:lnTo>
                <a:lnTo>
                  <a:pt x="264096" y="0"/>
                </a:lnTo>
                <a:close/>
                <a:moveTo>
                  <a:pt x="269900" y="0"/>
                </a:moveTo>
                <a:lnTo>
                  <a:pt x="109165" y="160734"/>
                </a:lnTo>
                <a:lnTo>
                  <a:pt x="109612" y="160734"/>
                </a:lnTo>
                <a:lnTo>
                  <a:pt x="270346" y="0"/>
                </a:lnTo>
                <a:close/>
                <a:moveTo>
                  <a:pt x="276151" y="0"/>
                </a:moveTo>
                <a:lnTo>
                  <a:pt x="115416" y="160734"/>
                </a:lnTo>
                <a:lnTo>
                  <a:pt x="115863" y="160734"/>
                </a:lnTo>
                <a:lnTo>
                  <a:pt x="276597" y="0"/>
                </a:lnTo>
                <a:close/>
                <a:moveTo>
                  <a:pt x="282401" y="0"/>
                </a:moveTo>
                <a:lnTo>
                  <a:pt x="121667" y="160734"/>
                </a:lnTo>
                <a:lnTo>
                  <a:pt x="122113" y="160734"/>
                </a:lnTo>
                <a:lnTo>
                  <a:pt x="282848" y="0"/>
                </a:lnTo>
                <a:close/>
                <a:moveTo>
                  <a:pt x="285750" y="2902"/>
                </a:moveTo>
                <a:lnTo>
                  <a:pt x="127918" y="160734"/>
                </a:lnTo>
                <a:lnTo>
                  <a:pt x="128364" y="160734"/>
                </a:lnTo>
                <a:lnTo>
                  <a:pt x="285750" y="3349"/>
                </a:lnTo>
                <a:lnTo>
                  <a:pt x="285750" y="2902"/>
                </a:lnTo>
                <a:close/>
                <a:moveTo>
                  <a:pt x="285750" y="9153"/>
                </a:moveTo>
                <a:lnTo>
                  <a:pt x="134169" y="160734"/>
                </a:lnTo>
                <a:lnTo>
                  <a:pt x="134615" y="160734"/>
                </a:lnTo>
                <a:lnTo>
                  <a:pt x="285750" y="9599"/>
                </a:lnTo>
                <a:lnTo>
                  <a:pt x="285750" y="9153"/>
                </a:lnTo>
                <a:close/>
                <a:moveTo>
                  <a:pt x="285750" y="15404"/>
                </a:moveTo>
                <a:lnTo>
                  <a:pt x="140419" y="160734"/>
                </a:lnTo>
                <a:lnTo>
                  <a:pt x="140866" y="160734"/>
                </a:lnTo>
                <a:lnTo>
                  <a:pt x="285750" y="15850"/>
                </a:lnTo>
                <a:lnTo>
                  <a:pt x="285750" y="15404"/>
                </a:lnTo>
                <a:close/>
                <a:moveTo>
                  <a:pt x="285750" y="21654"/>
                </a:moveTo>
                <a:lnTo>
                  <a:pt x="146670" y="160734"/>
                </a:lnTo>
                <a:lnTo>
                  <a:pt x="147117" y="160734"/>
                </a:lnTo>
                <a:lnTo>
                  <a:pt x="285750" y="22101"/>
                </a:lnTo>
                <a:lnTo>
                  <a:pt x="285750" y="21654"/>
                </a:lnTo>
                <a:close/>
                <a:moveTo>
                  <a:pt x="285750" y="27905"/>
                </a:moveTo>
                <a:lnTo>
                  <a:pt x="152921" y="160734"/>
                </a:lnTo>
                <a:lnTo>
                  <a:pt x="153367" y="160734"/>
                </a:lnTo>
                <a:lnTo>
                  <a:pt x="285750" y="28352"/>
                </a:lnTo>
                <a:lnTo>
                  <a:pt x="285750" y="27905"/>
                </a:lnTo>
                <a:close/>
                <a:moveTo>
                  <a:pt x="285750" y="34156"/>
                </a:moveTo>
                <a:lnTo>
                  <a:pt x="159172" y="160734"/>
                </a:lnTo>
                <a:lnTo>
                  <a:pt x="159618" y="160734"/>
                </a:lnTo>
                <a:lnTo>
                  <a:pt x="285750" y="34602"/>
                </a:lnTo>
                <a:lnTo>
                  <a:pt x="285750" y="34156"/>
                </a:lnTo>
                <a:close/>
                <a:moveTo>
                  <a:pt x="285750" y="40407"/>
                </a:moveTo>
                <a:lnTo>
                  <a:pt x="165422" y="160734"/>
                </a:lnTo>
                <a:lnTo>
                  <a:pt x="165869" y="160734"/>
                </a:lnTo>
                <a:lnTo>
                  <a:pt x="285750" y="40853"/>
                </a:lnTo>
                <a:lnTo>
                  <a:pt x="285750" y="40407"/>
                </a:lnTo>
                <a:close/>
                <a:moveTo>
                  <a:pt x="285750" y="46658"/>
                </a:moveTo>
                <a:lnTo>
                  <a:pt x="171673" y="160734"/>
                </a:lnTo>
                <a:lnTo>
                  <a:pt x="172120" y="160734"/>
                </a:lnTo>
                <a:lnTo>
                  <a:pt x="285750" y="47104"/>
                </a:lnTo>
                <a:lnTo>
                  <a:pt x="285750" y="46658"/>
                </a:lnTo>
                <a:close/>
                <a:moveTo>
                  <a:pt x="285750" y="52908"/>
                </a:moveTo>
                <a:lnTo>
                  <a:pt x="177924" y="160734"/>
                </a:lnTo>
                <a:lnTo>
                  <a:pt x="178371" y="160734"/>
                </a:lnTo>
                <a:lnTo>
                  <a:pt x="285750" y="53355"/>
                </a:lnTo>
                <a:lnTo>
                  <a:pt x="285750" y="52908"/>
                </a:lnTo>
                <a:close/>
                <a:moveTo>
                  <a:pt x="285750" y="59159"/>
                </a:moveTo>
                <a:lnTo>
                  <a:pt x="184175" y="160734"/>
                </a:lnTo>
                <a:lnTo>
                  <a:pt x="184621" y="160734"/>
                </a:lnTo>
                <a:lnTo>
                  <a:pt x="285750" y="59606"/>
                </a:lnTo>
                <a:lnTo>
                  <a:pt x="285750" y="59159"/>
                </a:lnTo>
                <a:close/>
                <a:moveTo>
                  <a:pt x="285750" y="65410"/>
                </a:moveTo>
                <a:lnTo>
                  <a:pt x="190426" y="160734"/>
                </a:lnTo>
                <a:lnTo>
                  <a:pt x="190872" y="160734"/>
                </a:lnTo>
                <a:lnTo>
                  <a:pt x="285750" y="65856"/>
                </a:lnTo>
                <a:lnTo>
                  <a:pt x="285750" y="65410"/>
                </a:lnTo>
                <a:close/>
                <a:moveTo>
                  <a:pt x="285750" y="71661"/>
                </a:moveTo>
                <a:lnTo>
                  <a:pt x="196676" y="160734"/>
                </a:lnTo>
                <a:lnTo>
                  <a:pt x="197123" y="160734"/>
                </a:lnTo>
                <a:lnTo>
                  <a:pt x="285750" y="72107"/>
                </a:lnTo>
                <a:lnTo>
                  <a:pt x="285750" y="71661"/>
                </a:lnTo>
                <a:close/>
                <a:moveTo>
                  <a:pt x="285750" y="77911"/>
                </a:moveTo>
                <a:lnTo>
                  <a:pt x="202927" y="160734"/>
                </a:lnTo>
                <a:lnTo>
                  <a:pt x="203374" y="160734"/>
                </a:lnTo>
                <a:lnTo>
                  <a:pt x="285750" y="78358"/>
                </a:lnTo>
                <a:lnTo>
                  <a:pt x="285750" y="77911"/>
                </a:lnTo>
                <a:close/>
                <a:moveTo>
                  <a:pt x="285750" y="84162"/>
                </a:moveTo>
                <a:lnTo>
                  <a:pt x="209178" y="160734"/>
                </a:lnTo>
                <a:lnTo>
                  <a:pt x="209624" y="160734"/>
                </a:lnTo>
                <a:lnTo>
                  <a:pt x="285750" y="84609"/>
                </a:lnTo>
                <a:lnTo>
                  <a:pt x="285750" y="84162"/>
                </a:lnTo>
                <a:close/>
                <a:moveTo>
                  <a:pt x="285750" y="90413"/>
                </a:moveTo>
                <a:lnTo>
                  <a:pt x="215429" y="160734"/>
                </a:lnTo>
                <a:lnTo>
                  <a:pt x="215875" y="160734"/>
                </a:lnTo>
                <a:lnTo>
                  <a:pt x="285750" y="90859"/>
                </a:lnTo>
                <a:lnTo>
                  <a:pt x="285750" y="90413"/>
                </a:lnTo>
                <a:close/>
                <a:moveTo>
                  <a:pt x="285750" y="96664"/>
                </a:moveTo>
                <a:lnTo>
                  <a:pt x="221680" y="160734"/>
                </a:lnTo>
                <a:lnTo>
                  <a:pt x="222126" y="160734"/>
                </a:lnTo>
                <a:lnTo>
                  <a:pt x="285750" y="97110"/>
                </a:lnTo>
                <a:lnTo>
                  <a:pt x="285750" y="96664"/>
                </a:lnTo>
                <a:close/>
                <a:moveTo>
                  <a:pt x="285750" y="102914"/>
                </a:moveTo>
                <a:lnTo>
                  <a:pt x="227930" y="160734"/>
                </a:lnTo>
                <a:lnTo>
                  <a:pt x="228377" y="160734"/>
                </a:lnTo>
                <a:lnTo>
                  <a:pt x="285750" y="103361"/>
                </a:lnTo>
                <a:lnTo>
                  <a:pt x="285750" y="102914"/>
                </a:lnTo>
                <a:close/>
                <a:moveTo>
                  <a:pt x="285750" y="109165"/>
                </a:moveTo>
                <a:lnTo>
                  <a:pt x="234181" y="160734"/>
                </a:lnTo>
                <a:lnTo>
                  <a:pt x="234628" y="160734"/>
                </a:lnTo>
                <a:lnTo>
                  <a:pt x="285750" y="109612"/>
                </a:lnTo>
                <a:lnTo>
                  <a:pt x="285750" y="109165"/>
                </a:lnTo>
                <a:close/>
                <a:moveTo>
                  <a:pt x="285750" y="115416"/>
                </a:moveTo>
                <a:lnTo>
                  <a:pt x="240432" y="160734"/>
                </a:lnTo>
                <a:lnTo>
                  <a:pt x="240878" y="160734"/>
                </a:lnTo>
                <a:lnTo>
                  <a:pt x="285750" y="115862"/>
                </a:lnTo>
                <a:lnTo>
                  <a:pt x="285750" y="115416"/>
                </a:lnTo>
                <a:close/>
                <a:moveTo>
                  <a:pt x="285750" y="121667"/>
                </a:moveTo>
                <a:lnTo>
                  <a:pt x="246683" y="160734"/>
                </a:lnTo>
                <a:lnTo>
                  <a:pt x="247129" y="160734"/>
                </a:lnTo>
                <a:lnTo>
                  <a:pt x="285750" y="122113"/>
                </a:lnTo>
                <a:lnTo>
                  <a:pt x="285750" y="121667"/>
                </a:lnTo>
                <a:close/>
                <a:moveTo>
                  <a:pt x="285750" y="127917"/>
                </a:moveTo>
                <a:lnTo>
                  <a:pt x="252933" y="160734"/>
                </a:lnTo>
                <a:lnTo>
                  <a:pt x="253380" y="160734"/>
                </a:lnTo>
                <a:lnTo>
                  <a:pt x="285750" y="128364"/>
                </a:lnTo>
                <a:lnTo>
                  <a:pt x="285750" y="127917"/>
                </a:lnTo>
                <a:close/>
                <a:moveTo>
                  <a:pt x="285750" y="134168"/>
                </a:moveTo>
                <a:lnTo>
                  <a:pt x="259184" y="160734"/>
                </a:lnTo>
                <a:lnTo>
                  <a:pt x="259631" y="160734"/>
                </a:lnTo>
                <a:lnTo>
                  <a:pt x="285750" y="134615"/>
                </a:lnTo>
                <a:lnTo>
                  <a:pt x="285750" y="134168"/>
                </a:lnTo>
                <a:close/>
                <a:moveTo>
                  <a:pt x="285750" y="140419"/>
                </a:moveTo>
                <a:lnTo>
                  <a:pt x="265435" y="160734"/>
                </a:lnTo>
                <a:lnTo>
                  <a:pt x="265881" y="160734"/>
                </a:lnTo>
                <a:lnTo>
                  <a:pt x="285750" y="140865"/>
                </a:lnTo>
                <a:lnTo>
                  <a:pt x="285750" y="140419"/>
                </a:lnTo>
                <a:close/>
                <a:moveTo>
                  <a:pt x="285750" y="146670"/>
                </a:moveTo>
                <a:lnTo>
                  <a:pt x="271686" y="160734"/>
                </a:lnTo>
                <a:lnTo>
                  <a:pt x="272132" y="160734"/>
                </a:lnTo>
                <a:lnTo>
                  <a:pt x="285750" y="147116"/>
                </a:lnTo>
                <a:lnTo>
                  <a:pt x="285750" y="146670"/>
                </a:lnTo>
                <a:close/>
                <a:moveTo>
                  <a:pt x="285750" y="152921"/>
                </a:moveTo>
                <a:lnTo>
                  <a:pt x="277937" y="160734"/>
                </a:lnTo>
                <a:lnTo>
                  <a:pt x="278383" y="160734"/>
                </a:lnTo>
                <a:lnTo>
                  <a:pt x="285750" y="153367"/>
                </a:lnTo>
                <a:lnTo>
                  <a:pt x="285750" y="152921"/>
                </a:lnTo>
                <a:close/>
                <a:moveTo>
                  <a:pt x="285750" y="159171"/>
                </a:moveTo>
                <a:lnTo>
                  <a:pt x="284187" y="160734"/>
                </a:lnTo>
                <a:lnTo>
                  <a:pt x="284634" y="160734"/>
                </a:lnTo>
                <a:lnTo>
                  <a:pt x="285750" y="159618"/>
                </a:lnTo>
                <a:lnTo>
                  <a:pt x="285750" y="159171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902900" y="742300"/>
            <a:ext cx="73383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Vidaloka"/>
              <a:buNone/>
              <a:defRPr sz="18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Vidaloka"/>
              <a:buNone/>
              <a:defRPr sz="18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Vidaloka"/>
              <a:buNone/>
              <a:defRPr sz="18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Vidaloka"/>
              <a:buNone/>
              <a:defRPr sz="18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Vidaloka"/>
              <a:buNone/>
              <a:defRPr sz="18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Vidaloka"/>
              <a:buNone/>
              <a:defRPr sz="18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Vidaloka"/>
              <a:buNone/>
              <a:defRPr sz="18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Vidaloka"/>
              <a:buNone/>
              <a:defRPr sz="18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Vidaloka"/>
              <a:buNone/>
              <a:defRPr sz="18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902900" y="1598734"/>
            <a:ext cx="7338300" cy="26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Tinos"/>
              <a:buChar char="⬗"/>
              <a:defRPr sz="22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nos"/>
              <a:buChar char="◇"/>
              <a:defRPr sz="22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nos"/>
              <a:buChar char="◇"/>
              <a:defRPr sz="22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nos"/>
              <a:buChar char="◇"/>
              <a:defRPr sz="22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nos"/>
              <a:buChar char="◇"/>
              <a:defRPr sz="22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nos"/>
              <a:buChar char="◇"/>
              <a:defRPr sz="22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nos"/>
              <a:buChar char="◇"/>
              <a:defRPr sz="22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nos"/>
              <a:buChar char="◇"/>
              <a:defRPr sz="22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nos"/>
              <a:buChar char="◇"/>
              <a:defRPr sz="22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>
                <a:solidFill>
                  <a:schemeClr val="l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buNone/>
              <a:defRPr sz="1300">
                <a:solidFill>
                  <a:schemeClr val="l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buNone/>
              <a:defRPr sz="1300">
                <a:solidFill>
                  <a:schemeClr val="l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buNone/>
              <a:defRPr sz="1300">
                <a:solidFill>
                  <a:schemeClr val="l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buNone/>
              <a:defRPr sz="1300">
                <a:solidFill>
                  <a:schemeClr val="l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buNone/>
              <a:defRPr sz="1300">
                <a:solidFill>
                  <a:schemeClr val="l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buNone/>
              <a:defRPr sz="1300">
                <a:solidFill>
                  <a:schemeClr val="l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buNone/>
              <a:defRPr sz="1300">
                <a:solidFill>
                  <a:schemeClr val="l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buNone/>
              <a:defRPr sz="1300">
                <a:solidFill>
                  <a:schemeClr val="l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7" r:id="rId4"/>
    <p:sldLayoutId id="2147483659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ctrTitle"/>
          </p:nvPr>
        </p:nvSpPr>
        <p:spPr>
          <a:xfrm>
            <a:off x="3217625" y="1511425"/>
            <a:ext cx="2708700" cy="273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</a:rPr>
              <a:t>Table Occupancy system for Hawker centers</a:t>
            </a:r>
            <a:endParaRPr sz="36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95" name="Google Shape;95;p14"/>
          <p:cNvSpPr txBox="1"/>
          <p:nvPr/>
        </p:nvSpPr>
        <p:spPr>
          <a:xfrm>
            <a:off x="3702725" y="4374450"/>
            <a:ext cx="17385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Vidaloka"/>
                <a:ea typeface="Vidaloka"/>
                <a:cs typeface="Vidaloka"/>
                <a:sym typeface="Vidaloka"/>
              </a:rPr>
              <a:t>Team 12</a:t>
            </a:r>
            <a:endParaRPr sz="2300">
              <a:solidFill>
                <a:schemeClr val="l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7"/>
          <p:cNvPicPr preferRelativeResize="0"/>
          <p:nvPr/>
        </p:nvPicPr>
        <p:blipFill rotWithShape="1">
          <a:blip r:embed="rId3">
            <a:alphaModFix/>
          </a:blip>
          <a:srcRect l="15408" t="12575" r="12011" b="11024"/>
          <a:stretch/>
        </p:blipFill>
        <p:spPr>
          <a:xfrm>
            <a:off x="5673424" y="1449050"/>
            <a:ext cx="1948901" cy="2735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7"/>
          <p:cNvSpPr txBox="1">
            <a:spLocks noGrp="1"/>
          </p:cNvSpPr>
          <p:nvPr>
            <p:ph type="body" idx="1"/>
          </p:nvPr>
        </p:nvSpPr>
        <p:spPr>
          <a:xfrm>
            <a:off x="902825" y="1600600"/>
            <a:ext cx="3561900" cy="28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⬗"/>
            </a:pPr>
            <a:r>
              <a:rPr lang="en" b="1"/>
              <a:t>Allow patrons to quickly identify which table is going to be empty soon/ or is empty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b="1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⬗"/>
            </a:pPr>
            <a:r>
              <a:rPr lang="en" b="1"/>
              <a:t>Green =Available</a:t>
            </a:r>
            <a:endParaRPr b="1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⬗"/>
            </a:pPr>
            <a:r>
              <a:rPr lang="en" b="1"/>
              <a:t>Red = Occupied</a:t>
            </a:r>
            <a:endParaRPr b="1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⬗"/>
            </a:pPr>
            <a:r>
              <a:rPr lang="en" b="1"/>
              <a:t>Blue = Available soon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18" name="Google Shape;218;p27"/>
          <p:cNvSpPr txBox="1">
            <a:spLocks noGrp="1"/>
          </p:cNvSpPr>
          <p:nvPr>
            <p:ph type="title"/>
          </p:nvPr>
        </p:nvSpPr>
        <p:spPr>
          <a:xfrm>
            <a:off x="902850" y="755700"/>
            <a:ext cx="7338300" cy="6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Solution - Visual Cues</a:t>
            </a:r>
            <a:endParaRPr sz="3200"/>
          </a:p>
        </p:txBody>
      </p:sp>
      <p:sp>
        <p:nvSpPr>
          <p:cNvPr id="219" name="Google Shape;219;p27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20" name="Google Shape;220;p27"/>
          <p:cNvPicPr preferRelativeResize="0"/>
          <p:nvPr/>
        </p:nvPicPr>
        <p:blipFill rotWithShape="1">
          <a:blip r:embed="rId4">
            <a:alphaModFix/>
          </a:blip>
          <a:srcRect l="26567" t="9261" r="11285" b="12380"/>
          <a:stretch/>
        </p:blipFill>
        <p:spPr>
          <a:xfrm>
            <a:off x="5995175" y="1449050"/>
            <a:ext cx="1627152" cy="273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7"/>
          <p:cNvPicPr preferRelativeResize="0"/>
          <p:nvPr/>
        </p:nvPicPr>
        <p:blipFill rotWithShape="1">
          <a:blip r:embed="rId5">
            <a:alphaModFix/>
          </a:blip>
          <a:srcRect l="16757" t="17126" r="30295" b="20571"/>
          <a:stretch/>
        </p:blipFill>
        <p:spPr>
          <a:xfrm>
            <a:off x="5776100" y="1449049"/>
            <a:ext cx="1743550" cy="273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 txBox="1">
            <a:spLocks noGrp="1"/>
          </p:cNvSpPr>
          <p:nvPr>
            <p:ph type="title"/>
          </p:nvPr>
        </p:nvSpPr>
        <p:spPr>
          <a:xfrm>
            <a:off x="902900" y="742300"/>
            <a:ext cx="7338300" cy="6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Current Market analysis</a:t>
            </a:r>
            <a:endParaRPr sz="3200"/>
          </a:p>
        </p:txBody>
      </p:sp>
      <p:sp>
        <p:nvSpPr>
          <p:cNvPr id="249" name="Google Shape;249;p30"/>
          <p:cNvSpPr txBox="1">
            <a:spLocks noGrp="1"/>
          </p:cNvSpPr>
          <p:nvPr>
            <p:ph type="body" idx="2"/>
          </p:nvPr>
        </p:nvSpPr>
        <p:spPr>
          <a:xfrm>
            <a:off x="754952" y="1593525"/>
            <a:ext cx="4565100" cy="28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⬗"/>
            </a:pPr>
            <a:r>
              <a:rPr lang="en" b="1"/>
              <a:t>Queue Management system in restaurants, cafe</a:t>
            </a:r>
            <a:endParaRPr b="1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⬗"/>
            </a:pPr>
            <a:r>
              <a:rPr lang="en" b="1"/>
              <a:t>Commercial table occupancy sensors used mainly in office</a:t>
            </a:r>
            <a:endParaRPr b="1"/>
          </a:p>
        </p:txBody>
      </p:sp>
      <p:sp>
        <p:nvSpPr>
          <p:cNvPr id="250" name="Google Shape;250;p30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51" name="Google Shape;251;p30"/>
          <p:cNvPicPr preferRelativeResize="0"/>
          <p:nvPr/>
        </p:nvPicPr>
        <p:blipFill rotWithShape="1">
          <a:blip r:embed="rId3">
            <a:alphaModFix/>
          </a:blip>
          <a:srcRect l="27539" r="24945"/>
          <a:stretch/>
        </p:blipFill>
        <p:spPr>
          <a:xfrm>
            <a:off x="5806725" y="1780975"/>
            <a:ext cx="2173100" cy="261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 txBox="1">
            <a:spLocks noGrp="1"/>
          </p:cNvSpPr>
          <p:nvPr>
            <p:ph type="body" idx="1"/>
          </p:nvPr>
        </p:nvSpPr>
        <p:spPr>
          <a:xfrm>
            <a:off x="902825" y="1600600"/>
            <a:ext cx="7500300" cy="28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100"/>
              <a:buChar char="⬗"/>
            </a:pPr>
            <a:r>
              <a:rPr lang="en" sz="2100" b="1"/>
              <a:t>Very feasible </a:t>
            </a:r>
            <a:endParaRPr sz="2100" b="1"/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⬗"/>
            </a:pPr>
            <a:r>
              <a:rPr lang="en" sz="2100" b="1"/>
              <a:t>Low cost &amp; maintenance </a:t>
            </a:r>
            <a:endParaRPr sz="2100" b="1"/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⬗"/>
            </a:pPr>
            <a:r>
              <a:rPr lang="en" sz="2100" b="1"/>
              <a:t>Easy to install - not an intrusive method</a:t>
            </a:r>
            <a:endParaRPr sz="2100" b="1"/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100" b="1"/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100" b="1"/>
          </a:p>
        </p:txBody>
      </p:sp>
      <p:sp>
        <p:nvSpPr>
          <p:cNvPr id="257" name="Google Shape;257;p31"/>
          <p:cNvSpPr txBox="1">
            <a:spLocks noGrp="1"/>
          </p:cNvSpPr>
          <p:nvPr>
            <p:ph type="title"/>
          </p:nvPr>
        </p:nvSpPr>
        <p:spPr>
          <a:xfrm>
            <a:off x="902900" y="742300"/>
            <a:ext cx="7338300" cy="6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Main Selling Points</a:t>
            </a:r>
            <a:endParaRPr sz="3200"/>
          </a:p>
        </p:txBody>
      </p:sp>
      <p:sp>
        <p:nvSpPr>
          <p:cNvPr id="258" name="Google Shape;258;p31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>
            <a:spLocks noGrp="1"/>
          </p:cNvSpPr>
          <p:nvPr>
            <p:ph type="title"/>
          </p:nvPr>
        </p:nvSpPr>
        <p:spPr>
          <a:xfrm>
            <a:off x="902900" y="742300"/>
            <a:ext cx="7338300" cy="6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Marketing Potential</a:t>
            </a:r>
            <a:endParaRPr sz="3200"/>
          </a:p>
        </p:txBody>
      </p:sp>
      <p:sp>
        <p:nvSpPr>
          <p:cNvPr id="264" name="Google Shape;264;p32"/>
          <p:cNvSpPr txBox="1">
            <a:spLocks noGrp="1"/>
          </p:cNvSpPr>
          <p:nvPr>
            <p:ph type="body" idx="2"/>
          </p:nvPr>
        </p:nvSpPr>
        <p:spPr>
          <a:xfrm>
            <a:off x="1107729" y="1593525"/>
            <a:ext cx="7133400" cy="28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⬗"/>
            </a:pPr>
            <a:r>
              <a:rPr lang="en" b="1"/>
              <a:t>Plenty of food centers/ hawkers centers in Singapore</a:t>
            </a:r>
            <a:endParaRPr b="1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⬗"/>
            </a:pPr>
            <a:r>
              <a:rPr lang="en" b="1"/>
              <a:t>Table occupancy system can be extended to other areas (Libraries, Offices, toilets etc)</a:t>
            </a:r>
            <a:endParaRPr b="1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⬗"/>
            </a:pPr>
            <a:r>
              <a:rPr lang="en" b="1"/>
              <a:t>Analytical data can be collected to help better plan / design interior seating spaces</a:t>
            </a:r>
            <a:endParaRPr b="1"/>
          </a:p>
        </p:txBody>
      </p:sp>
      <p:sp>
        <p:nvSpPr>
          <p:cNvPr id="265" name="Google Shape;265;p32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 txBox="1">
            <a:spLocks noGrp="1"/>
          </p:cNvSpPr>
          <p:nvPr>
            <p:ph type="body" idx="1"/>
          </p:nvPr>
        </p:nvSpPr>
        <p:spPr>
          <a:xfrm>
            <a:off x="902825" y="1600600"/>
            <a:ext cx="7203900" cy="28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⬗"/>
            </a:pPr>
            <a:r>
              <a:rPr lang="en" b="1"/>
              <a:t>Lack of actual required sensors</a:t>
            </a:r>
            <a:endParaRPr b="1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⬗"/>
            </a:pPr>
            <a:r>
              <a:rPr lang="en" b="1"/>
              <a:t>Restricted by the design of the tables, chairs</a:t>
            </a:r>
            <a:endParaRPr b="1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⬗"/>
            </a:pPr>
            <a:r>
              <a:rPr lang="en" b="1"/>
              <a:t>Abuse/ Lack of participation by patrons</a:t>
            </a:r>
            <a:endParaRPr b="1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⬗"/>
            </a:pPr>
            <a:r>
              <a:rPr lang="en" b="1"/>
              <a:t>Long term concerns: Batteries, degradation/ maintainability of low cost sensors</a:t>
            </a:r>
            <a:endParaRPr b="1"/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71" name="Google Shape;271;p33"/>
          <p:cNvSpPr txBox="1">
            <a:spLocks noGrp="1"/>
          </p:cNvSpPr>
          <p:nvPr>
            <p:ph type="title"/>
          </p:nvPr>
        </p:nvSpPr>
        <p:spPr>
          <a:xfrm>
            <a:off x="902900" y="742300"/>
            <a:ext cx="7338300" cy="6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Potential Pitfalls</a:t>
            </a:r>
            <a:endParaRPr sz="3200"/>
          </a:p>
        </p:txBody>
      </p:sp>
      <p:sp>
        <p:nvSpPr>
          <p:cNvPr id="272" name="Google Shape;272;p33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 txBox="1">
            <a:spLocks noGrp="1"/>
          </p:cNvSpPr>
          <p:nvPr>
            <p:ph type="body" idx="1"/>
          </p:nvPr>
        </p:nvSpPr>
        <p:spPr>
          <a:xfrm>
            <a:off x="902825" y="1600600"/>
            <a:ext cx="7203900" cy="28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⬗"/>
            </a:pPr>
            <a:r>
              <a:rPr lang="en" sz="2000" b="1"/>
              <a:t>Use an IR sensor, or other type of proximity sensor</a:t>
            </a:r>
            <a:endParaRPr sz="2000" b="1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⬗"/>
            </a:pPr>
            <a:r>
              <a:rPr lang="en" sz="2000" b="1"/>
              <a:t>Continue miniaturising the product</a:t>
            </a:r>
            <a:endParaRPr sz="2000" b="1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⬗"/>
            </a:pPr>
            <a:r>
              <a:rPr lang="en" sz="2000" b="1"/>
              <a:t>Market research</a:t>
            </a:r>
            <a:endParaRPr sz="2000" b="1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⬗"/>
            </a:pPr>
            <a:r>
              <a:rPr lang="en" sz="2000" b="1"/>
              <a:t>Long term testing </a:t>
            </a:r>
            <a:endParaRPr sz="2000" b="1"/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000" b="1"/>
          </a:p>
        </p:txBody>
      </p:sp>
      <p:sp>
        <p:nvSpPr>
          <p:cNvPr id="278" name="Google Shape;278;p34"/>
          <p:cNvSpPr txBox="1">
            <a:spLocks noGrp="1"/>
          </p:cNvSpPr>
          <p:nvPr>
            <p:ph type="title"/>
          </p:nvPr>
        </p:nvSpPr>
        <p:spPr>
          <a:xfrm>
            <a:off x="902900" y="742300"/>
            <a:ext cx="7338300" cy="6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Future Planned upgrades</a:t>
            </a:r>
            <a:endParaRPr sz="3200"/>
          </a:p>
        </p:txBody>
      </p:sp>
      <p:sp>
        <p:nvSpPr>
          <p:cNvPr id="279" name="Google Shape;279;p34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 txBox="1">
            <a:spLocks noGrp="1"/>
          </p:cNvSpPr>
          <p:nvPr>
            <p:ph type="ctrTitle" idx="4294967295"/>
          </p:nvPr>
        </p:nvSpPr>
        <p:spPr>
          <a:xfrm>
            <a:off x="1275150" y="1843525"/>
            <a:ext cx="6593700" cy="74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chemeClr val="accent2"/>
                </a:solidFill>
              </a:rPr>
              <a:t>Thank You!</a:t>
            </a:r>
            <a:endParaRPr sz="5700">
              <a:solidFill>
                <a:schemeClr val="accent2"/>
              </a:solidFill>
            </a:endParaRPr>
          </a:p>
        </p:txBody>
      </p:sp>
      <p:sp>
        <p:nvSpPr>
          <p:cNvPr id="285" name="Google Shape;285;p35"/>
          <p:cNvSpPr txBox="1">
            <a:spLocks noGrp="1"/>
          </p:cNvSpPr>
          <p:nvPr>
            <p:ph type="subTitle" idx="4294967295"/>
          </p:nvPr>
        </p:nvSpPr>
        <p:spPr>
          <a:xfrm>
            <a:off x="1275150" y="3268101"/>
            <a:ext cx="6593700" cy="12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 i="1"/>
          </a:p>
        </p:txBody>
      </p:sp>
      <p:sp>
        <p:nvSpPr>
          <p:cNvPr id="286" name="Google Shape;286;p35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6"/>
          <p:cNvSpPr txBox="1">
            <a:spLocks noGrp="1"/>
          </p:cNvSpPr>
          <p:nvPr>
            <p:ph type="body" idx="1"/>
          </p:nvPr>
        </p:nvSpPr>
        <p:spPr>
          <a:xfrm>
            <a:off x="902825" y="1600600"/>
            <a:ext cx="3561900" cy="2891700"/>
          </a:xfrm>
          <a:prstGeom prst="rect">
            <a:avLst/>
          </a:prstGeom>
          <a:solidFill>
            <a:srgbClr val="FF9900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Economic potential, main selling points, feasibility, competitiveness</a:t>
            </a:r>
            <a:endParaRPr/>
          </a:p>
        </p:txBody>
      </p:sp>
      <p:sp>
        <p:nvSpPr>
          <p:cNvPr id="292" name="Google Shape;292;p36"/>
          <p:cNvSpPr txBox="1">
            <a:spLocks noGrp="1"/>
          </p:cNvSpPr>
          <p:nvPr>
            <p:ph type="title"/>
          </p:nvPr>
        </p:nvSpPr>
        <p:spPr>
          <a:xfrm>
            <a:off x="902900" y="742300"/>
            <a:ext cx="7338300" cy="6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Marketing Potential</a:t>
            </a:r>
            <a:endParaRPr sz="3200"/>
          </a:p>
        </p:txBody>
      </p:sp>
      <p:sp>
        <p:nvSpPr>
          <p:cNvPr id="293" name="Google Shape;293;p36"/>
          <p:cNvSpPr txBox="1">
            <a:spLocks noGrp="1"/>
          </p:cNvSpPr>
          <p:nvPr>
            <p:ph type="body" idx="2"/>
          </p:nvPr>
        </p:nvSpPr>
        <p:spPr>
          <a:xfrm>
            <a:off x="4679246" y="1600600"/>
            <a:ext cx="3561900" cy="28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Using patrons finishing their food as an indicator of them vacating the table is unreliable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Patrons may continue to sit at the table even after finishing their food</a:t>
            </a:r>
            <a:endParaRPr/>
          </a:p>
        </p:txBody>
      </p:sp>
      <p:sp>
        <p:nvSpPr>
          <p:cNvPr id="294" name="Google Shape;294;p36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00" name="Google Shape;300;p37"/>
          <p:cNvPicPr preferRelativeResize="0"/>
          <p:nvPr/>
        </p:nvPicPr>
        <p:blipFill rotWithShape="1">
          <a:blip r:embed="rId3">
            <a:alphaModFix/>
          </a:blip>
          <a:srcRect t="9389" r="55241" b="19476"/>
          <a:stretch/>
        </p:blipFill>
        <p:spPr>
          <a:xfrm>
            <a:off x="4611275" y="657612"/>
            <a:ext cx="3854100" cy="382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7"/>
          <p:cNvPicPr preferRelativeResize="0"/>
          <p:nvPr/>
        </p:nvPicPr>
        <p:blipFill rotWithShape="1">
          <a:blip r:embed="rId4">
            <a:alphaModFix/>
          </a:blip>
          <a:srcRect t="12561" r="31567" b="19572"/>
          <a:stretch/>
        </p:blipFill>
        <p:spPr>
          <a:xfrm>
            <a:off x="184850" y="1007800"/>
            <a:ext cx="4426424" cy="312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9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12" name="Google Shape;312;p39"/>
          <p:cNvPicPr preferRelativeResize="0"/>
          <p:nvPr/>
        </p:nvPicPr>
        <p:blipFill rotWithShape="1">
          <a:blip r:embed="rId3">
            <a:alphaModFix/>
          </a:blip>
          <a:srcRect l="21764" r="36268" b="11816"/>
          <a:stretch/>
        </p:blipFill>
        <p:spPr>
          <a:xfrm>
            <a:off x="1078325" y="657625"/>
            <a:ext cx="2914898" cy="382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02825" y="1524400"/>
            <a:ext cx="3676200" cy="28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Lack of information on empty tables not within the patron’s view</a:t>
            </a:r>
            <a:endParaRPr b="1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Poor crowd control management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Poor utilisation of seats in less obscure places</a:t>
            </a:r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title"/>
          </p:nvPr>
        </p:nvSpPr>
        <p:spPr>
          <a:xfrm>
            <a:off x="902900" y="742300"/>
            <a:ext cx="7338300" cy="6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Problem</a:t>
            </a:r>
            <a:endParaRPr sz="3200"/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2"/>
          </p:nvPr>
        </p:nvSpPr>
        <p:spPr>
          <a:xfrm>
            <a:off x="4679296" y="1551838"/>
            <a:ext cx="3561900" cy="28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Using diners finishing their food as an indicator of them vacating the table is unreliable</a:t>
            </a:r>
            <a:endParaRPr b="1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Feeling of frustration</a:t>
            </a:r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1312325" y="3718275"/>
            <a:ext cx="6660600" cy="811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LONGER WAIT TIMES FOR TABLE </a:t>
            </a:r>
            <a:endParaRPr sz="3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body" idx="1"/>
          </p:nvPr>
        </p:nvSpPr>
        <p:spPr>
          <a:xfrm>
            <a:off x="2971400" y="1313275"/>
            <a:ext cx="3201300" cy="25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Where and when there are available seats?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ctrTitle" idx="4294967295"/>
          </p:nvPr>
        </p:nvSpPr>
        <p:spPr>
          <a:xfrm>
            <a:off x="1454075" y="2954950"/>
            <a:ext cx="6235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Where’s my table?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141" name="Google Shape;141;p20"/>
          <p:cNvSpPr txBox="1">
            <a:spLocks noGrp="1"/>
          </p:cNvSpPr>
          <p:nvPr>
            <p:ph type="subTitle" idx="4294967295"/>
          </p:nvPr>
        </p:nvSpPr>
        <p:spPr>
          <a:xfrm>
            <a:off x="1454075" y="3868755"/>
            <a:ext cx="6235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i="1"/>
              <a:t>A table occupancy tracking system</a:t>
            </a:r>
            <a:endParaRPr sz="1400" i="1"/>
          </a:p>
        </p:txBody>
      </p:sp>
      <p:grpSp>
        <p:nvGrpSpPr>
          <p:cNvPr id="142" name="Google Shape;142;p20"/>
          <p:cNvGrpSpPr/>
          <p:nvPr/>
        </p:nvGrpSpPr>
        <p:grpSpPr>
          <a:xfrm>
            <a:off x="4049871" y="727450"/>
            <a:ext cx="1464296" cy="1464304"/>
            <a:chOff x="6643075" y="3664250"/>
            <a:chExt cx="407950" cy="407975"/>
          </a:xfrm>
        </p:grpSpPr>
        <p:sp>
          <p:nvSpPr>
            <p:cNvPr id="143" name="Google Shape;143;p20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0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" name="Google Shape;145;p20"/>
          <p:cNvGrpSpPr/>
          <p:nvPr/>
        </p:nvGrpSpPr>
        <p:grpSpPr>
          <a:xfrm rot="-587493">
            <a:off x="3964272" y="2382349"/>
            <a:ext cx="602035" cy="602000"/>
            <a:chOff x="576250" y="4319400"/>
            <a:chExt cx="442075" cy="442050"/>
          </a:xfrm>
        </p:grpSpPr>
        <p:sp>
          <p:nvSpPr>
            <p:cNvPr id="146" name="Google Shape;146;p20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0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0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20"/>
          <p:cNvSpPr/>
          <p:nvPr/>
        </p:nvSpPr>
        <p:spPr>
          <a:xfrm>
            <a:off x="3699865" y="1065492"/>
            <a:ext cx="228893" cy="21855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chemeClr val="accent2"/>
            </a:solidFill>
            <a:prstDash val="solid"/>
            <a:miter lim="24354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0"/>
          <p:cNvSpPr/>
          <p:nvPr/>
        </p:nvSpPr>
        <p:spPr>
          <a:xfrm rot="2697359">
            <a:off x="5208142" y="2184350"/>
            <a:ext cx="347463" cy="331771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chemeClr val="accent2"/>
            </a:solidFill>
            <a:prstDash val="solid"/>
            <a:miter lim="24354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0"/>
          <p:cNvSpPr/>
          <p:nvPr/>
        </p:nvSpPr>
        <p:spPr>
          <a:xfrm>
            <a:off x="5483016" y="1994957"/>
            <a:ext cx="139156" cy="132943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chemeClr val="accent2"/>
            </a:solidFill>
            <a:prstDash val="solid"/>
            <a:miter lim="24354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0"/>
          <p:cNvSpPr/>
          <p:nvPr/>
        </p:nvSpPr>
        <p:spPr>
          <a:xfrm rot="1280198">
            <a:off x="3541297" y="1724697"/>
            <a:ext cx="139141" cy="13293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chemeClr val="accent2"/>
            </a:solidFill>
            <a:prstDash val="solid"/>
            <a:miter lim="24354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55" name="Google Shape;155;p20"/>
          <p:cNvPicPr preferRelativeResize="0"/>
          <p:nvPr/>
        </p:nvPicPr>
        <p:blipFill rotWithShape="1">
          <a:blip r:embed="rId3">
            <a:alphaModFix/>
          </a:blip>
          <a:srcRect l="19861" t="16895" r="11766" b="21330"/>
          <a:stretch/>
        </p:blipFill>
        <p:spPr>
          <a:xfrm>
            <a:off x="2950625" y="727448"/>
            <a:ext cx="3433962" cy="232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body" idx="1"/>
          </p:nvPr>
        </p:nvSpPr>
        <p:spPr>
          <a:xfrm>
            <a:off x="902825" y="1600600"/>
            <a:ext cx="3561900" cy="28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⬗"/>
            </a:pPr>
            <a:r>
              <a:rPr lang="en" b="1"/>
              <a:t>Installing IR sensors on each table to track occupancy</a:t>
            </a:r>
            <a:endParaRPr b="1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⬗"/>
            </a:pPr>
            <a:r>
              <a:rPr lang="en" b="1"/>
              <a:t>Provide patrons with an overview of the table occupancy rate at different zones</a:t>
            </a:r>
            <a:endParaRPr b="1"/>
          </a:p>
        </p:txBody>
      </p:sp>
      <p:sp>
        <p:nvSpPr>
          <p:cNvPr id="169" name="Google Shape;169;p22"/>
          <p:cNvSpPr txBox="1">
            <a:spLocks noGrp="1"/>
          </p:cNvSpPr>
          <p:nvPr>
            <p:ph type="title"/>
          </p:nvPr>
        </p:nvSpPr>
        <p:spPr>
          <a:xfrm>
            <a:off x="902850" y="755700"/>
            <a:ext cx="7338300" cy="6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Solution - Lack of Information</a:t>
            </a:r>
            <a:endParaRPr sz="3200"/>
          </a:p>
        </p:txBody>
      </p:sp>
      <p:sp>
        <p:nvSpPr>
          <p:cNvPr id="170" name="Google Shape;170;p22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71" name="Google Shape;171;p22"/>
          <p:cNvPicPr preferRelativeResize="0"/>
          <p:nvPr/>
        </p:nvPicPr>
        <p:blipFill rotWithShape="1">
          <a:blip r:embed="rId3">
            <a:alphaModFix/>
          </a:blip>
          <a:srcRect l="30185" t="38286" r="30185" b="23885"/>
          <a:stretch/>
        </p:blipFill>
        <p:spPr>
          <a:xfrm rot="-5400000">
            <a:off x="5509184" y="1494738"/>
            <a:ext cx="2239301" cy="285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78" name="Google Shape;178;p23"/>
          <p:cNvPicPr preferRelativeResize="0"/>
          <p:nvPr/>
        </p:nvPicPr>
        <p:blipFill rotWithShape="1">
          <a:blip r:embed="rId3">
            <a:alphaModFix/>
          </a:blip>
          <a:srcRect b="7278"/>
          <a:stretch/>
        </p:blipFill>
        <p:spPr>
          <a:xfrm>
            <a:off x="763275" y="746701"/>
            <a:ext cx="4878600" cy="365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/>
          <p:nvPr/>
        </p:nvSpPr>
        <p:spPr>
          <a:xfrm rot="4030">
            <a:off x="2815351" y="1923022"/>
            <a:ext cx="255900" cy="244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3"/>
          <p:cNvSpPr txBox="1"/>
          <p:nvPr/>
        </p:nvSpPr>
        <p:spPr>
          <a:xfrm>
            <a:off x="6227550" y="1350225"/>
            <a:ext cx="1610400" cy="615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nos"/>
                <a:ea typeface="Tinos"/>
                <a:cs typeface="Tinos"/>
                <a:sym typeface="Tinos"/>
              </a:rPr>
              <a:t>Microcontroller &amp; IR Sensors</a:t>
            </a:r>
            <a:endParaRPr>
              <a:latin typeface="Tinos"/>
              <a:ea typeface="Tinos"/>
              <a:cs typeface="Tinos"/>
              <a:sym typeface="Tinos"/>
            </a:endParaRPr>
          </a:p>
        </p:txBody>
      </p:sp>
      <p:cxnSp>
        <p:nvCxnSpPr>
          <p:cNvPr id="181" name="Google Shape;181;p23"/>
          <p:cNvCxnSpPr>
            <a:stCxn id="179" idx="3"/>
            <a:endCxn id="180" idx="1"/>
          </p:cNvCxnSpPr>
          <p:nvPr/>
        </p:nvCxnSpPr>
        <p:spPr>
          <a:xfrm rot="10800000" flipH="1">
            <a:off x="3071251" y="1658122"/>
            <a:ext cx="3156300" cy="38730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182;p23"/>
          <p:cNvCxnSpPr>
            <a:stCxn id="179" idx="3"/>
            <a:endCxn id="183" idx="1"/>
          </p:cNvCxnSpPr>
          <p:nvPr/>
        </p:nvCxnSpPr>
        <p:spPr>
          <a:xfrm>
            <a:off x="3071251" y="2045422"/>
            <a:ext cx="3156300" cy="97860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" name="Google Shape;183;p23"/>
          <p:cNvSpPr txBox="1"/>
          <p:nvPr/>
        </p:nvSpPr>
        <p:spPr>
          <a:xfrm>
            <a:off x="6227550" y="2500800"/>
            <a:ext cx="1838700" cy="1046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nos"/>
                <a:ea typeface="Tinos"/>
                <a:cs typeface="Tinos"/>
                <a:sym typeface="Tinos"/>
              </a:rPr>
              <a:t>Direction that IR Sensor will detect if a person is sitting at the table</a:t>
            </a:r>
            <a:endParaRPr>
              <a:latin typeface="Tinos"/>
              <a:ea typeface="Tinos"/>
              <a:cs typeface="Tinos"/>
              <a:sym typeface="Tino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>
            <a:spLocks noGrp="1"/>
          </p:cNvSpPr>
          <p:nvPr>
            <p:ph type="body" idx="1"/>
          </p:nvPr>
        </p:nvSpPr>
        <p:spPr>
          <a:xfrm>
            <a:off x="560800" y="1600600"/>
            <a:ext cx="3561900" cy="28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⬗"/>
            </a:pPr>
            <a:r>
              <a:rPr lang="en" b="1"/>
              <a:t>Divides the hawker centers into zones</a:t>
            </a:r>
            <a:endParaRPr b="1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⬗"/>
            </a:pPr>
            <a:r>
              <a:rPr lang="en" b="1"/>
              <a:t>Provide real time table status to patrons</a:t>
            </a:r>
            <a:endParaRPr b="1"/>
          </a:p>
        </p:txBody>
      </p:sp>
      <p:sp>
        <p:nvSpPr>
          <p:cNvPr id="189" name="Google Shape;189;p24"/>
          <p:cNvSpPr txBox="1">
            <a:spLocks noGrp="1"/>
          </p:cNvSpPr>
          <p:nvPr>
            <p:ph type="title"/>
          </p:nvPr>
        </p:nvSpPr>
        <p:spPr>
          <a:xfrm>
            <a:off x="902850" y="755700"/>
            <a:ext cx="7338300" cy="6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Solution - Lack of Information </a:t>
            </a:r>
            <a:endParaRPr sz="3200"/>
          </a:p>
        </p:txBody>
      </p:sp>
      <p:sp>
        <p:nvSpPr>
          <p:cNvPr id="190" name="Google Shape;190;p24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91" name="Google Shape;191;p24"/>
          <p:cNvPicPr preferRelativeResize="0"/>
          <p:nvPr/>
        </p:nvPicPr>
        <p:blipFill rotWithShape="1">
          <a:blip r:embed="rId3">
            <a:alphaModFix/>
          </a:blip>
          <a:srcRect t="14361" r="1419" b="7501"/>
          <a:stretch/>
        </p:blipFill>
        <p:spPr>
          <a:xfrm>
            <a:off x="3975150" y="1663100"/>
            <a:ext cx="4435901" cy="21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>
            <a:spLocks noGrp="1"/>
          </p:cNvSpPr>
          <p:nvPr>
            <p:ph type="body" idx="1"/>
          </p:nvPr>
        </p:nvSpPr>
        <p:spPr>
          <a:xfrm>
            <a:off x="902825" y="1600600"/>
            <a:ext cx="3561900" cy="28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⬗"/>
            </a:pPr>
            <a:r>
              <a:rPr lang="en" b="1"/>
              <a:t>Physical Button to allow diners to inform other patrons they are going to vacate the table soon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97" name="Google Shape;197;p25"/>
          <p:cNvSpPr txBox="1">
            <a:spLocks noGrp="1"/>
          </p:cNvSpPr>
          <p:nvPr>
            <p:ph type="title"/>
          </p:nvPr>
        </p:nvSpPr>
        <p:spPr>
          <a:xfrm>
            <a:off x="902850" y="755700"/>
            <a:ext cx="7338300" cy="6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Solution - Asymmetric Information</a:t>
            </a:r>
            <a:endParaRPr sz="3200"/>
          </a:p>
        </p:txBody>
      </p:sp>
      <p:sp>
        <p:nvSpPr>
          <p:cNvPr id="198" name="Google Shape;198;p25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99" name="Google Shape;199;p25"/>
          <p:cNvPicPr preferRelativeResize="0"/>
          <p:nvPr/>
        </p:nvPicPr>
        <p:blipFill rotWithShape="1">
          <a:blip r:embed="rId3">
            <a:alphaModFix/>
          </a:blip>
          <a:srcRect l="35872" t="25676" r="19992" b="38071"/>
          <a:stretch/>
        </p:blipFill>
        <p:spPr>
          <a:xfrm>
            <a:off x="5324550" y="1673011"/>
            <a:ext cx="2508050" cy="274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/>
          <p:nvPr/>
        </p:nvSpPr>
        <p:spPr>
          <a:xfrm>
            <a:off x="3434175" y="1491675"/>
            <a:ext cx="439200" cy="3594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6"/>
          <p:cNvSpPr txBox="1"/>
          <p:nvPr/>
        </p:nvSpPr>
        <p:spPr>
          <a:xfrm>
            <a:off x="6844250" y="3201663"/>
            <a:ext cx="1610400" cy="1262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nos"/>
                <a:ea typeface="Tinos"/>
                <a:cs typeface="Tinos"/>
                <a:sym typeface="Tinos"/>
              </a:rPr>
              <a:t>Button that patrons can press to indicate if they are leaving the table soon</a:t>
            </a:r>
            <a:endParaRPr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206" name="Google Shape;206;p26"/>
          <p:cNvSpPr txBox="1">
            <a:spLocks noGrp="1"/>
          </p:cNvSpPr>
          <p:nvPr>
            <p:ph type="sldNum" idx="12"/>
          </p:nvPr>
        </p:nvSpPr>
        <p:spPr>
          <a:xfrm>
            <a:off x="100625" y="4645800"/>
            <a:ext cx="91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07" name="Google Shape;207;p26"/>
          <p:cNvPicPr preferRelativeResize="0"/>
          <p:nvPr/>
        </p:nvPicPr>
        <p:blipFill rotWithShape="1">
          <a:blip r:embed="rId3">
            <a:alphaModFix/>
          </a:blip>
          <a:srcRect b="7278"/>
          <a:stretch/>
        </p:blipFill>
        <p:spPr>
          <a:xfrm>
            <a:off x="837025" y="813701"/>
            <a:ext cx="4878600" cy="365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6"/>
          <p:cNvSpPr/>
          <p:nvPr/>
        </p:nvSpPr>
        <p:spPr>
          <a:xfrm>
            <a:off x="3561375" y="1558650"/>
            <a:ext cx="348300" cy="3594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9" name="Google Shape;209;p26"/>
          <p:cNvCxnSpPr>
            <a:stCxn id="210" idx="1"/>
            <a:endCxn id="208" idx="6"/>
          </p:cNvCxnSpPr>
          <p:nvPr/>
        </p:nvCxnSpPr>
        <p:spPr>
          <a:xfrm rot="10800000">
            <a:off x="3909550" y="1738263"/>
            <a:ext cx="2814000" cy="9330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0" name="Google Shape;210;p26"/>
          <p:cNvSpPr txBox="1"/>
          <p:nvPr/>
        </p:nvSpPr>
        <p:spPr>
          <a:xfrm>
            <a:off x="6723550" y="1200513"/>
            <a:ext cx="1610400" cy="1262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nos"/>
                <a:ea typeface="Tinos"/>
                <a:cs typeface="Tinos"/>
                <a:sym typeface="Tinos"/>
              </a:rPr>
              <a:t>LED lights to indicate whether the table is vacant, going to be vacant or occupied</a:t>
            </a:r>
            <a:endParaRPr>
              <a:latin typeface="Tinos"/>
              <a:ea typeface="Tinos"/>
              <a:cs typeface="Tinos"/>
              <a:sym typeface="Tinos"/>
            </a:endParaRPr>
          </a:p>
        </p:txBody>
      </p:sp>
      <p:cxnSp>
        <p:nvCxnSpPr>
          <p:cNvPr id="211" name="Google Shape;211;p26"/>
          <p:cNvCxnSpPr>
            <a:endCxn id="208" idx="5"/>
          </p:cNvCxnSpPr>
          <p:nvPr/>
        </p:nvCxnSpPr>
        <p:spPr>
          <a:xfrm rot="10800000">
            <a:off x="3858668" y="1865417"/>
            <a:ext cx="2985600" cy="210840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Helicanus template">
  <a:themeElements>
    <a:clrScheme name="Custom 347">
      <a:dk1>
        <a:srgbClr val="434343"/>
      </a:dk1>
      <a:lt1>
        <a:srgbClr val="FFFFFF"/>
      </a:lt1>
      <a:dk2>
        <a:srgbClr val="666666"/>
      </a:dk2>
      <a:lt2>
        <a:srgbClr val="EBE6E0"/>
      </a:lt2>
      <a:accent1>
        <a:srgbClr val="473D37"/>
      </a:accent1>
      <a:accent2>
        <a:srgbClr val="9E7C59"/>
      </a:accent2>
      <a:accent3>
        <a:srgbClr val="D8A869"/>
      </a:accent3>
      <a:accent4>
        <a:srgbClr val="627594"/>
      </a:accent4>
      <a:accent5>
        <a:srgbClr val="8AA4CE"/>
      </a:accent5>
      <a:accent6>
        <a:srgbClr val="AEBACF"/>
      </a:accent6>
      <a:hlink>
        <a:srgbClr val="43434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415</Words>
  <Application>Microsoft Macintosh PowerPoint</Application>
  <PresentationFormat>On-screen Show (16:9)</PresentationFormat>
  <Paragraphs>78</Paragraphs>
  <Slides>19</Slides>
  <Notes>19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Vidaloka</vt:lpstr>
      <vt:lpstr>Arial</vt:lpstr>
      <vt:lpstr>Tinos</vt:lpstr>
      <vt:lpstr>Helicanus template</vt:lpstr>
      <vt:lpstr>Table Occupancy system for Hawker centers </vt:lpstr>
      <vt:lpstr>Problem</vt:lpstr>
      <vt:lpstr>PowerPoint Presentation</vt:lpstr>
      <vt:lpstr>Where’s my table?</vt:lpstr>
      <vt:lpstr>Solution - Lack of Information</vt:lpstr>
      <vt:lpstr>PowerPoint Presentation</vt:lpstr>
      <vt:lpstr>Solution - Lack of Information </vt:lpstr>
      <vt:lpstr>Solution - Asymmetric Information</vt:lpstr>
      <vt:lpstr>PowerPoint Presentation</vt:lpstr>
      <vt:lpstr>Solution - Visual Cues</vt:lpstr>
      <vt:lpstr>Current Market analysis</vt:lpstr>
      <vt:lpstr>Main Selling Points</vt:lpstr>
      <vt:lpstr>Marketing Potential</vt:lpstr>
      <vt:lpstr>Potential Pitfalls</vt:lpstr>
      <vt:lpstr>Future Planned upgrades</vt:lpstr>
      <vt:lpstr>Thank You!</vt:lpstr>
      <vt:lpstr>Marketing Potential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Table Occupancy system for Hawker centers </dc:title>
  <cp:lastModifiedBy>#H MINSHEN SINGH#</cp:lastModifiedBy>
  <cp:revision>1</cp:revision>
  <dcterms:modified xsi:type="dcterms:W3CDTF">2022-01-29T13:43:51Z</dcterms:modified>
</cp:coreProperties>
</file>